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" r:id="rId2"/>
    <p:sldId id="265" r:id="rId3"/>
    <p:sldId id="266" r:id="rId4"/>
    <p:sldId id="270" r:id="rId5"/>
    <p:sldId id="268" r:id="rId6"/>
    <p:sldId id="281" r:id="rId7"/>
    <p:sldId id="283" r:id="rId8"/>
    <p:sldId id="284" r:id="rId9"/>
    <p:sldId id="275" r:id="rId10"/>
    <p:sldId id="290" r:id="rId11"/>
    <p:sldId id="276" r:id="rId12"/>
    <p:sldId id="288" r:id="rId13"/>
    <p:sldId id="285" r:id="rId14"/>
    <p:sldId id="287" r:id="rId15"/>
    <p:sldId id="278" r:id="rId16"/>
    <p:sldId id="261" r:id="rId17"/>
    <p:sldId id="280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CB7A-A117-4E72-8D73-7E6135FA3C5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49F51-A242-434F-88E2-BDDE9E770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71546"/>
            <a:ext cx="7498080" cy="4000528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Кабинет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учителя – логопеда 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200" dirty="0" smtClean="0"/>
              <a:t>ГБОУ СО «Екатеринбургская школа №2»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214290"/>
            <a:ext cx="8501063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Единое коррекционно-образовательное пространство</a:t>
            </a:r>
            <a:endParaRPr lang="ru-RU" sz="3600" b="1" i="1" dirty="0" smtClean="0"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AA3E5-738F-4C51-B943-23B2E50C8F53}" type="slidenum">
              <a:rPr lang="ru-RU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6" name="Picture 2" descr="C:\Users\1.1-ПК\Desktop\538734AB-A7E9-4DDE-B735-D951A4A63AB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7572428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214290"/>
            <a:ext cx="8501063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Единое коррекционно-образовательное пространство</a:t>
            </a:r>
            <a:endParaRPr lang="ru-RU" sz="3600" b="1" i="1" dirty="0" smtClean="0"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AA3E5-738F-4C51-B943-23B2E50C8F53}" type="slidenum">
              <a:rPr lang="ru-RU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079" name="Picture 7" descr="C:\Users\1.1-ПК\Desktop\C5009165-9ED8-49C3-A8DF-54E735C38C2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929090" cy="4500594"/>
          </a:xfrm>
          <a:prstGeom prst="rect">
            <a:avLst/>
          </a:prstGeom>
          <a:noFill/>
        </p:spPr>
      </p:pic>
      <p:pic>
        <p:nvPicPr>
          <p:cNvPr id="3080" name="Picture 8" descr="C:\Users\1.1-ПК\Desktop\0CB385D5-1BDD-4D08-8D72-D52FBDB852E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4267200" cy="464661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214290"/>
            <a:ext cx="8501063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Единое коррекционно-образовательное пространство</a:t>
            </a:r>
            <a:endParaRPr lang="ru-RU" sz="3600" b="1" i="1" dirty="0" smtClean="0"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AA3E5-738F-4C51-B943-23B2E50C8F53}" type="slidenum">
              <a:rPr lang="ru-RU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098" name="Picture 2" descr="C:\Users\1.1-ПК\Desktop\BD9517FC-3DF7-456A-A2F3-06102D243CE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786214" cy="4214842"/>
          </a:xfrm>
          <a:prstGeom prst="rect">
            <a:avLst/>
          </a:prstGeom>
          <a:noFill/>
        </p:spPr>
      </p:pic>
      <p:pic>
        <p:nvPicPr>
          <p:cNvPr id="4100" name="Picture 4" descr="C:\Users\1.1-ПК\Desktop\719C79D3-2631-484C-B01D-CA1A39ED509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4279900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0"/>
          <p:cNvSpPr>
            <a:spLocks noGrp="1"/>
          </p:cNvSpPr>
          <p:nvPr>
            <p:ph type="title"/>
          </p:nvPr>
        </p:nvSpPr>
        <p:spPr>
          <a:xfrm>
            <a:off x="642938" y="274638"/>
            <a:ext cx="8291512" cy="939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effectLst/>
                <a:latin typeface="Arial" charset="0"/>
              </a:rPr>
              <a:t>Коммуникативное взаимодействие участников образовательного процесса</a:t>
            </a:r>
            <a:endParaRPr lang="ru-RU" sz="2800" dirty="0"/>
          </a:p>
        </p:txBody>
      </p:sp>
      <p:pic>
        <p:nvPicPr>
          <p:cNvPr id="7" name="Picture 13" descr="S730080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t="40356" r="63667"/>
          <a:stretch>
            <a:fillRect/>
          </a:stretch>
        </p:blipFill>
        <p:spPr bwMode="auto">
          <a:xfrm>
            <a:off x="1571604" y="1428736"/>
            <a:ext cx="2500330" cy="21431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15" descr="S7300800"/>
          <p:cNvPicPr>
            <a:picLocks noChangeAspect="1" noChangeArrowheads="1"/>
          </p:cNvPicPr>
          <p:nvPr/>
        </p:nvPicPr>
        <p:blipFill>
          <a:blip r:embed="rId3"/>
          <a:srcRect l="56667" t="39555"/>
          <a:stretch>
            <a:fillRect/>
          </a:stretch>
        </p:blipFill>
        <p:spPr bwMode="auto">
          <a:xfrm>
            <a:off x="5429256" y="1500174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15" descr="S7300800"/>
          <p:cNvPicPr>
            <a:picLocks noChangeAspect="1" noChangeArrowheads="1"/>
          </p:cNvPicPr>
          <p:nvPr/>
        </p:nvPicPr>
        <p:blipFill>
          <a:blip r:embed="rId3"/>
          <a:srcRect l="56667" t="39555"/>
          <a:stretch>
            <a:fillRect/>
          </a:stretch>
        </p:blipFill>
        <p:spPr bwMode="auto">
          <a:xfrm>
            <a:off x="1285852" y="4214794"/>
            <a:ext cx="2660652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9" y="4143381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B5BBA-CB70-477F-9C39-43D76D2B63F5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500034" y="285728"/>
            <a:ext cx="842968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феры </a:t>
            </a:r>
            <a:r>
              <a:rPr lang="ru-RU" sz="32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индивидуальной </a:t>
            </a:r>
            <a:r>
              <a:rPr lang="ru-RU" sz="32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800" i="1" dirty="0" smtClean="0">
                <a:solidFill>
                  <a:srgbClr val="0033CC"/>
                </a:solidFill>
                <a:latin typeface="Arial" charset="0"/>
              </a:rPr>
              <a:t>помогают достичь </a:t>
            </a:r>
            <a:r>
              <a:rPr lang="ru-RU" sz="2800" i="1" dirty="0" smtClean="0">
                <a:solidFill>
                  <a:srgbClr val="0033CC"/>
                </a:solidFill>
                <a:latin typeface="Arial" charset="0"/>
              </a:rPr>
              <a:t>положительных результатов в образовательном процессе.</a:t>
            </a:r>
            <a:endParaRPr lang="ru-RU" sz="2800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1000100" y="1928802"/>
            <a:ext cx="30924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73008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8575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10" name="Picture 20" descr="S7300801"/>
          <p:cNvPicPr>
            <a:picLocks noChangeAspect="1" noChangeArrowheads="1"/>
          </p:cNvPicPr>
          <p:nvPr/>
        </p:nvPicPr>
        <p:blipFill>
          <a:blip r:embed="rId5"/>
          <a:srcRect t="7289" b="16089"/>
          <a:stretch>
            <a:fillRect/>
          </a:stretch>
        </p:blipFill>
        <p:spPr bwMode="auto">
          <a:xfrm>
            <a:off x="6072198" y="192880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484438" y="6491288"/>
            <a:ext cx="259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Настольно-печатные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4786314" y="52863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ru-RU" sz="180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01122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effectLst/>
                <a:latin typeface="Arial" charset="0"/>
              </a:rPr>
              <a:t>Методические пособия позволяют поддерживать интерес </a:t>
            </a:r>
            <a:r>
              <a:rPr lang="ru-RU" sz="2800" b="1" i="1" dirty="0" smtClean="0">
                <a:solidFill>
                  <a:srgbClr val="0033CC"/>
                </a:solidFill>
                <a:effectLst/>
                <a:latin typeface="Arial" charset="0"/>
              </a:rPr>
              <a:t>детей </a:t>
            </a:r>
            <a:r>
              <a:rPr lang="ru-RU" sz="2800" b="1" i="1" dirty="0" smtClean="0">
                <a:solidFill>
                  <a:srgbClr val="0033CC"/>
                </a:solidFill>
                <a:effectLst/>
                <a:latin typeface="Arial" charset="0"/>
              </a:rPr>
              <a:t>к занятиям</a:t>
            </a:r>
            <a:endParaRPr lang="ru-RU" sz="2800" b="1" i="1" dirty="0">
              <a:effectLst/>
            </a:endParaRPr>
          </a:p>
        </p:txBody>
      </p:sp>
      <p:pic>
        <p:nvPicPr>
          <p:cNvPr id="11" name="Picture 2" descr="C:\Users\1.1-ПК\Desktop\IMG-20210202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500462" cy="2571768"/>
          </a:xfrm>
          <a:prstGeom prst="rect">
            <a:avLst/>
          </a:prstGeom>
          <a:noFill/>
        </p:spPr>
      </p:pic>
      <p:pic>
        <p:nvPicPr>
          <p:cNvPr id="12" name="Picture 2" descr="C:\Users\1.1-ПК\Desktop\20210204_112911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429024" cy="2371729"/>
          </a:xfrm>
          <a:prstGeom prst="rect">
            <a:avLst/>
          </a:prstGeom>
          <a:noFill/>
        </p:spPr>
      </p:pic>
      <p:pic>
        <p:nvPicPr>
          <p:cNvPr id="13" name="Picture 3" descr="C:\Users\1.1-ПК\Desktop\20210204_112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3214710" cy="2214578"/>
          </a:xfrm>
          <a:prstGeom prst="rect">
            <a:avLst/>
          </a:prstGeom>
          <a:noFill/>
        </p:spPr>
      </p:pic>
      <p:pic>
        <p:nvPicPr>
          <p:cNvPr id="14" name="Picture 4" descr="C:\Users\1.1-ПК\Desktop\20201125_120731_resiz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493540" y="3579030"/>
            <a:ext cx="2357454" cy="34861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3365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0033CC"/>
                </a:solidFill>
                <a:effectLst/>
                <a:latin typeface="Arial" charset="0"/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  <a:effectLst/>
                <a:latin typeface="Arial" charset="0"/>
              </a:rPr>
            </a:br>
            <a:r>
              <a:rPr lang="ru-RU" sz="3100" b="1" i="1" dirty="0" smtClean="0">
                <a:solidFill>
                  <a:srgbClr val="0033CC"/>
                </a:solidFill>
                <a:effectLst/>
                <a:latin typeface="Arial" charset="0"/>
              </a:rPr>
              <a:t>Методический образовательный инструментарий для занятий с детьми </a:t>
            </a:r>
            <a:r>
              <a:rPr lang="ru-RU" sz="2700" b="1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«Тактильные дощечки</a:t>
            </a:r>
            <a:r>
              <a:rPr lang="ru-RU" sz="2700" b="1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». </a:t>
            </a:r>
            <a:r>
              <a:rPr lang="ru-RU" sz="2700" b="1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Развитие стереогноза  </a:t>
            </a:r>
            <a:r>
              <a:rPr lang="ru-RU" sz="4400" b="1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b="1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8" name="Picture 10" descr="Дощечк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43050"/>
            <a:ext cx="810421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971550" y="428604"/>
            <a:ext cx="7345363" cy="1143009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cap="none" dirty="0" smtClean="0">
                <a:effectLst/>
                <a:latin typeface="Times New Roman" pitchFamily="18" charset="0"/>
              </a:rPr>
              <a:t/>
            </a:r>
            <a:br>
              <a:rPr lang="ru-RU" sz="2800" b="1" cap="none" dirty="0" smtClean="0">
                <a:effectLst/>
                <a:latin typeface="Times New Roman" pitchFamily="18" charset="0"/>
              </a:rPr>
            </a:br>
            <a:r>
              <a:rPr lang="ru-RU" sz="3100" b="1" i="1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Инструментарий</a:t>
            </a:r>
            <a:br>
              <a:rPr lang="ru-RU" sz="3100" b="1" i="1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b="1" i="1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развития мелкой моторики</a:t>
            </a:r>
            <a:br>
              <a:rPr lang="ru-RU" sz="3100" b="1" i="1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100" b="1" i="1" cap="none" dirty="0" smtClean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7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44656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11367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205038"/>
            <a:ext cx="3816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5738"/>
            <a:ext cx="8229600" cy="93980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Arial" charset="0"/>
              </a:rPr>
              <a:t>Сенсорно</a:t>
            </a:r>
            <a:r>
              <a:rPr lang="en-US" sz="36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  <a:latin typeface="Arial" charset="0"/>
              </a:rPr>
              <a:t>-</a:t>
            </a:r>
            <a:r>
              <a:rPr lang="en-US" sz="36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  <a:latin typeface="Arial" charset="0"/>
              </a:rPr>
              <a:t>речевой модуль</a:t>
            </a:r>
          </a:p>
        </p:txBody>
      </p:sp>
      <p:pic>
        <p:nvPicPr>
          <p:cNvPr id="1026" name="Picture 2" descr="C:\Documents and Settings\Администратор\Рабочий стол\фотки\100_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7072362" cy="49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071688" y="1428750"/>
            <a:ext cx="521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1214415" y="1357313"/>
            <a:ext cx="7215237" cy="4572017"/>
          </a:xfrm>
        </p:spPr>
        <p:txBody>
          <a:bodyPr anchor="ctr"/>
          <a:lstStyle/>
          <a:p>
            <a:pPr marL="0" indent="0" algn="ctr">
              <a:spcBef>
                <a:spcPts val="24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Учитель-логопед </a:t>
            </a:r>
            <a:br>
              <a:rPr lang="ru-RU" sz="24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Пашкова Ирина Валентиновна</a:t>
            </a:r>
          </a:p>
          <a:p>
            <a:pPr marL="0" indent="0" algn="ctr">
              <a:spcBef>
                <a:spcPts val="240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Образование: Высшее. Магистр специального образования по направлению «Педагогика»</a:t>
            </a:r>
          </a:p>
          <a:p>
            <a:pPr marL="0" indent="0" algn="ctr">
              <a:spcBef>
                <a:spcPts val="240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Категория: высшая</a:t>
            </a:r>
          </a:p>
          <a:p>
            <a:pPr marL="0" indent="0" algn="ctr">
              <a:spcBef>
                <a:spcPts val="240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Педагогический стаж: более 30 лет</a:t>
            </a:r>
          </a:p>
          <a:p>
            <a:pPr marL="0" indent="0" algn="ctr">
              <a:spcBef>
                <a:spcPts val="240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Стаж работы </a:t>
            </a:r>
            <a:br>
              <a:rPr lang="ru-RU" sz="2400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по специальности: 30 лет</a:t>
            </a:r>
            <a:endParaRPr lang="ru-RU" sz="2400" b="1" dirty="0" smtClean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Font typeface="Arial" charset="0"/>
              <a:buNone/>
            </a:pPr>
            <a:endParaRPr lang="ru-RU" b="1" i="1" dirty="0" smtClean="0">
              <a:solidFill>
                <a:srgbClr val="0033CC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5100" b="1" i="1" dirty="0" smtClean="0">
                <a:solidFill>
                  <a:srgbClr val="0033CC"/>
                </a:solidFill>
                <a:latin typeface="Arial" charset="0"/>
              </a:rPr>
              <a:t>Кабинет обеспечивает комфортное и эффективное взаимодействие </a:t>
            </a:r>
          </a:p>
          <a:p>
            <a:pPr marL="0" indent="0" algn="ctr">
              <a:buFont typeface="Arial" charset="0"/>
              <a:buNone/>
            </a:pPr>
            <a:r>
              <a:rPr lang="ru-RU" sz="5100" b="1" i="1" dirty="0" smtClean="0">
                <a:solidFill>
                  <a:srgbClr val="0033CC"/>
                </a:solidFill>
                <a:latin typeface="Arial" charset="0"/>
              </a:rPr>
              <a:t>по схеме: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12865-FCA3-445A-B3A7-1147C7F4A60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4214818"/>
            <a:ext cx="1752600" cy="17526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2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/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Учитель</a:t>
            </a:r>
            <a:r>
              <a:rPr lang="en-US" sz="2400" b="1" i="1" dirty="0">
                <a:solidFill>
                  <a:schemeClr val="bg1"/>
                </a:solidFill>
              </a:rPr>
              <a:t/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логопед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3500430" y="3857628"/>
            <a:ext cx="2411413" cy="2000264"/>
            <a:chOff x="1536679" y="3448052"/>
            <a:chExt cx="2411413" cy="2598738"/>
          </a:xfrm>
          <a:noFill/>
        </p:grpSpPr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536679" y="3448052"/>
              <a:ext cx="2347913" cy="2500313"/>
            </a:xfrm>
            <a:custGeom>
              <a:avLst/>
              <a:gdLst/>
              <a:ahLst/>
              <a:cxnLst>
                <a:cxn ang="0">
                  <a:pos x="626" y="543"/>
                </a:cxn>
                <a:cxn ang="0">
                  <a:pos x="600" y="498"/>
                </a:cxn>
                <a:cxn ang="0">
                  <a:pos x="595" y="508"/>
                </a:cxn>
                <a:cxn ang="0">
                  <a:pos x="584" y="502"/>
                </a:cxn>
                <a:cxn ang="0">
                  <a:pos x="618" y="362"/>
                </a:cxn>
                <a:cxn ang="0">
                  <a:pos x="328" y="57"/>
                </a:cxn>
                <a:cxn ang="0">
                  <a:pos x="328" y="45"/>
                </a:cxn>
                <a:cxn ang="0">
                  <a:pos x="339" y="45"/>
                </a:cxn>
                <a:cxn ang="0">
                  <a:pos x="313" y="0"/>
                </a:cxn>
                <a:cxn ang="0">
                  <a:pos x="287" y="45"/>
                </a:cxn>
                <a:cxn ang="0">
                  <a:pos x="298" y="45"/>
                </a:cxn>
                <a:cxn ang="0">
                  <a:pos x="298" y="57"/>
                </a:cxn>
                <a:cxn ang="0">
                  <a:pos x="8" y="362"/>
                </a:cxn>
                <a:cxn ang="0">
                  <a:pos x="42" y="502"/>
                </a:cxn>
                <a:cxn ang="0">
                  <a:pos x="31" y="508"/>
                </a:cxn>
                <a:cxn ang="0">
                  <a:pos x="26" y="498"/>
                </a:cxn>
                <a:cxn ang="0">
                  <a:pos x="0" y="543"/>
                </a:cxn>
                <a:cxn ang="0">
                  <a:pos x="51" y="543"/>
                </a:cxn>
                <a:cxn ang="0">
                  <a:pos x="46" y="533"/>
                </a:cxn>
                <a:cxn ang="0">
                  <a:pos x="56" y="527"/>
                </a:cxn>
                <a:cxn ang="0">
                  <a:pos x="313" y="667"/>
                </a:cxn>
                <a:cxn ang="0">
                  <a:pos x="570" y="527"/>
                </a:cxn>
                <a:cxn ang="0">
                  <a:pos x="580" y="533"/>
                </a:cxn>
                <a:cxn ang="0">
                  <a:pos x="575" y="543"/>
                </a:cxn>
                <a:cxn ang="0">
                  <a:pos x="626" y="543"/>
                </a:cxn>
              </a:cxnLst>
              <a:rect l="0" t="0" r="r" b="b"/>
              <a:pathLst>
                <a:path w="626" h="667">
                  <a:moveTo>
                    <a:pt x="626" y="543"/>
                  </a:moveTo>
                  <a:cubicBezTo>
                    <a:pt x="600" y="498"/>
                    <a:pt x="600" y="498"/>
                    <a:pt x="600" y="498"/>
                  </a:cubicBezTo>
                  <a:cubicBezTo>
                    <a:pt x="595" y="508"/>
                    <a:pt x="595" y="508"/>
                    <a:pt x="595" y="508"/>
                  </a:cubicBezTo>
                  <a:cubicBezTo>
                    <a:pt x="584" y="502"/>
                    <a:pt x="584" y="502"/>
                    <a:pt x="584" y="502"/>
                  </a:cubicBezTo>
                  <a:cubicBezTo>
                    <a:pt x="606" y="460"/>
                    <a:pt x="618" y="412"/>
                    <a:pt x="618" y="362"/>
                  </a:cubicBezTo>
                  <a:cubicBezTo>
                    <a:pt x="618" y="198"/>
                    <a:pt x="489" y="65"/>
                    <a:pt x="328" y="57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137" y="65"/>
                    <a:pt x="8" y="198"/>
                    <a:pt x="8" y="362"/>
                  </a:cubicBezTo>
                  <a:cubicBezTo>
                    <a:pt x="8" y="412"/>
                    <a:pt x="20" y="460"/>
                    <a:pt x="42" y="502"/>
                  </a:cubicBezTo>
                  <a:cubicBezTo>
                    <a:pt x="31" y="508"/>
                    <a:pt x="31" y="508"/>
                    <a:pt x="31" y="508"/>
                  </a:cubicBezTo>
                  <a:cubicBezTo>
                    <a:pt x="26" y="498"/>
                    <a:pt x="26" y="498"/>
                    <a:pt x="26" y="498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46" y="533"/>
                    <a:pt x="46" y="533"/>
                    <a:pt x="46" y="533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111" y="611"/>
                    <a:pt x="205" y="667"/>
                    <a:pt x="313" y="667"/>
                  </a:cubicBezTo>
                  <a:cubicBezTo>
                    <a:pt x="421" y="667"/>
                    <a:pt x="515" y="611"/>
                    <a:pt x="570" y="527"/>
                  </a:cubicBezTo>
                  <a:cubicBezTo>
                    <a:pt x="580" y="533"/>
                    <a:pt x="580" y="533"/>
                    <a:pt x="580" y="533"/>
                  </a:cubicBezTo>
                  <a:cubicBezTo>
                    <a:pt x="575" y="543"/>
                    <a:pt x="575" y="543"/>
                    <a:pt x="575" y="543"/>
                  </a:cubicBezTo>
                  <a:lnTo>
                    <a:pt x="626" y="543"/>
                  </a:lnTo>
                  <a:close/>
                </a:path>
              </a:pathLst>
            </a:custGeom>
            <a:grpFill/>
            <a:ln w="19050" cap="rnd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571604" y="3714752"/>
              <a:ext cx="2376488" cy="2332038"/>
            </a:xfrm>
            <a:custGeom>
              <a:avLst/>
              <a:gdLst/>
              <a:ahLst/>
              <a:cxnLst>
                <a:cxn ang="0">
                  <a:pos x="540" y="444"/>
                </a:cxn>
                <a:cxn ang="0">
                  <a:pos x="535" y="454"/>
                </a:cxn>
                <a:cxn ang="0">
                  <a:pos x="509" y="409"/>
                </a:cxn>
                <a:cxn ang="0">
                  <a:pos x="560" y="409"/>
                </a:cxn>
                <a:cxn ang="0">
                  <a:pos x="555" y="419"/>
                </a:cxn>
                <a:cxn ang="0">
                  <a:pos x="564" y="424"/>
                </a:cxn>
                <a:cxn ang="0">
                  <a:pos x="450" y="38"/>
                </a:cxn>
                <a:cxn ang="0">
                  <a:pos x="319" y="0"/>
                </a:cxn>
                <a:cxn ang="0">
                  <a:pos x="319" y="10"/>
                </a:cxn>
                <a:cxn ang="0">
                  <a:pos x="330" y="10"/>
                </a:cxn>
                <a:cxn ang="0">
                  <a:pos x="304" y="54"/>
                </a:cxn>
                <a:cxn ang="0">
                  <a:pos x="278" y="10"/>
                </a:cxn>
                <a:cxn ang="0">
                  <a:pos x="289" y="10"/>
                </a:cxn>
                <a:cxn ang="0">
                  <a:pos x="289" y="0"/>
                </a:cxn>
                <a:cxn ang="0">
                  <a:pos x="51" y="145"/>
                </a:cxn>
                <a:cxn ang="0">
                  <a:pos x="44" y="424"/>
                </a:cxn>
                <a:cxn ang="0">
                  <a:pos x="53" y="419"/>
                </a:cxn>
                <a:cxn ang="0">
                  <a:pos x="48" y="409"/>
                </a:cxn>
                <a:cxn ang="0">
                  <a:pos x="99" y="409"/>
                </a:cxn>
                <a:cxn ang="0">
                  <a:pos x="73" y="454"/>
                </a:cxn>
                <a:cxn ang="0">
                  <a:pos x="68" y="444"/>
                </a:cxn>
                <a:cxn ang="0">
                  <a:pos x="59" y="449"/>
                </a:cxn>
                <a:cxn ang="0">
                  <a:pos x="158" y="544"/>
                </a:cxn>
                <a:cxn ang="0">
                  <a:pos x="549" y="449"/>
                </a:cxn>
                <a:cxn ang="0">
                  <a:pos x="540" y="444"/>
                </a:cxn>
              </a:cxnLst>
              <a:rect l="0" t="0" r="r" b="b"/>
              <a:pathLst>
                <a:path w="634" h="622">
                  <a:moveTo>
                    <a:pt x="540" y="444"/>
                  </a:moveTo>
                  <a:cubicBezTo>
                    <a:pt x="535" y="454"/>
                    <a:pt x="535" y="454"/>
                    <a:pt x="535" y="454"/>
                  </a:cubicBezTo>
                  <a:cubicBezTo>
                    <a:pt x="509" y="409"/>
                    <a:pt x="509" y="409"/>
                    <a:pt x="509" y="409"/>
                  </a:cubicBezTo>
                  <a:cubicBezTo>
                    <a:pt x="560" y="409"/>
                    <a:pt x="560" y="409"/>
                    <a:pt x="560" y="409"/>
                  </a:cubicBezTo>
                  <a:cubicBezTo>
                    <a:pt x="555" y="419"/>
                    <a:pt x="555" y="419"/>
                    <a:pt x="555" y="419"/>
                  </a:cubicBezTo>
                  <a:cubicBezTo>
                    <a:pt x="564" y="424"/>
                    <a:pt x="564" y="424"/>
                    <a:pt x="564" y="424"/>
                  </a:cubicBezTo>
                  <a:cubicBezTo>
                    <a:pt x="634" y="286"/>
                    <a:pt x="585" y="116"/>
                    <a:pt x="450" y="38"/>
                  </a:cubicBezTo>
                  <a:cubicBezTo>
                    <a:pt x="408" y="14"/>
                    <a:pt x="363" y="2"/>
                    <a:pt x="319" y="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30" y="10"/>
                    <a:pt x="330" y="10"/>
                    <a:pt x="330" y="10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194" y="4"/>
                    <a:pt x="103" y="56"/>
                    <a:pt x="51" y="145"/>
                  </a:cubicBezTo>
                  <a:cubicBezTo>
                    <a:pt x="0" y="234"/>
                    <a:pt x="1" y="339"/>
                    <a:pt x="44" y="424"/>
                  </a:cubicBezTo>
                  <a:cubicBezTo>
                    <a:pt x="53" y="419"/>
                    <a:pt x="53" y="419"/>
                    <a:pt x="53" y="419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99" y="409"/>
                    <a:pt x="99" y="409"/>
                    <a:pt x="99" y="409"/>
                  </a:cubicBezTo>
                  <a:cubicBezTo>
                    <a:pt x="73" y="454"/>
                    <a:pt x="73" y="454"/>
                    <a:pt x="73" y="45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59" y="449"/>
                    <a:pt x="59" y="449"/>
                    <a:pt x="59" y="449"/>
                  </a:cubicBezTo>
                  <a:cubicBezTo>
                    <a:pt x="83" y="487"/>
                    <a:pt x="117" y="520"/>
                    <a:pt x="158" y="544"/>
                  </a:cubicBezTo>
                  <a:cubicBezTo>
                    <a:pt x="293" y="622"/>
                    <a:pt x="465" y="579"/>
                    <a:pt x="549" y="449"/>
                  </a:cubicBezTo>
                  <a:lnTo>
                    <a:pt x="540" y="444"/>
                  </a:lnTo>
                  <a:close/>
                </a:path>
              </a:pathLst>
            </a:custGeom>
            <a:grpFill/>
            <a:ln w="19050" cap="rnd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987675" y="2428869"/>
            <a:ext cx="3143250" cy="1000132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Arial" charset="0"/>
              </a:rPr>
              <a:t>Обучающийся</a:t>
            </a:r>
            <a:endParaRPr lang="ru-RU" sz="2800" b="1" i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4643446"/>
            <a:ext cx="2786091" cy="928695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Arial" charset="0"/>
              </a:rPr>
              <a:t>Коллектив школы </a:t>
            </a:r>
            <a:endParaRPr lang="ru-RU" sz="2800" b="1" i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323" y="4714884"/>
            <a:ext cx="2786082" cy="1357321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i="1" dirty="0">
                <a:solidFill>
                  <a:srgbClr val="0033CC"/>
                </a:solidFill>
                <a:latin typeface="Arial" charset="0"/>
              </a:rPr>
              <a:t>Родитель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2071678"/>
            <a:ext cx="2233613" cy="307183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dirty="0">
                <a:latin typeface="Arial" charset="0"/>
              </a:rPr>
              <a:t>Обеспечить 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обучающимся 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условия 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получения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 образования 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в соответствии 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с их 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способностями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 и возможностями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86050" y="2276475"/>
            <a:ext cx="2643206" cy="338455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1800" dirty="0">
                <a:latin typeface="Arial" charset="0"/>
              </a:rPr>
              <a:t>Совершенствование </a:t>
            </a:r>
          </a:p>
          <a:p>
            <a:r>
              <a:rPr lang="ru-RU" sz="1800" dirty="0">
                <a:latin typeface="Arial" charset="0"/>
              </a:rPr>
              <a:t>методов  и форм </a:t>
            </a:r>
          </a:p>
          <a:p>
            <a:r>
              <a:rPr lang="ru-RU" sz="1800" dirty="0">
                <a:latin typeface="Arial" charset="0"/>
              </a:rPr>
              <a:t> организации обучения</a:t>
            </a:r>
          </a:p>
          <a:p>
            <a:r>
              <a:rPr lang="ru-RU" sz="1800" dirty="0">
                <a:latin typeface="Arial" charset="0"/>
              </a:rPr>
              <a:t>детей </a:t>
            </a:r>
            <a:r>
              <a:rPr lang="ru-RU" sz="1800" dirty="0" smtClean="0">
                <a:latin typeface="Arial" charset="0"/>
              </a:rPr>
              <a:t>школы, поиск </a:t>
            </a:r>
          </a:p>
          <a:p>
            <a:r>
              <a:rPr lang="ru-RU" sz="1800" dirty="0" smtClean="0">
                <a:latin typeface="Arial" charset="0"/>
              </a:rPr>
              <a:t>эффективных </a:t>
            </a:r>
            <a:r>
              <a:rPr lang="ru-RU" sz="1800" dirty="0">
                <a:latin typeface="Arial" charset="0"/>
              </a:rPr>
              <a:t>путей </a:t>
            </a:r>
          </a:p>
          <a:p>
            <a:r>
              <a:rPr lang="ru-RU" sz="1800" dirty="0">
                <a:latin typeface="Arial" charset="0"/>
              </a:rPr>
              <a:t>формирования </a:t>
            </a:r>
            <a:r>
              <a:rPr lang="ru-RU" sz="1800" dirty="0" smtClean="0">
                <a:latin typeface="Arial" charset="0"/>
              </a:rPr>
              <a:t> (БУД)</a:t>
            </a:r>
            <a:endParaRPr lang="ru-RU" sz="1800" dirty="0">
              <a:latin typeface="Arial" charset="0"/>
            </a:endParaRPr>
          </a:p>
          <a:p>
            <a:r>
              <a:rPr lang="ru-RU" sz="1800" dirty="0" smtClean="0">
                <a:latin typeface="Arial" charset="0"/>
              </a:rPr>
              <a:t>Базовых </a:t>
            </a:r>
          </a:p>
          <a:p>
            <a:r>
              <a:rPr lang="ru-RU" sz="1800" dirty="0" smtClean="0">
                <a:latin typeface="Arial" charset="0"/>
              </a:rPr>
              <a:t>Универсальных</a:t>
            </a:r>
          </a:p>
          <a:p>
            <a:r>
              <a:rPr lang="ru-RU" sz="1800" dirty="0" smtClean="0">
                <a:latin typeface="Arial" charset="0"/>
              </a:rPr>
              <a:t> Действий на</a:t>
            </a:r>
          </a:p>
          <a:p>
            <a:r>
              <a:rPr lang="ru-RU" sz="1800" dirty="0" smtClean="0">
                <a:latin typeface="Arial" charset="0"/>
              </a:rPr>
              <a:t>логопедических </a:t>
            </a:r>
          </a:p>
          <a:p>
            <a:r>
              <a:rPr lang="ru-RU" sz="1800" dirty="0" smtClean="0">
                <a:latin typeface="Arial" charset="0"/>
              </a:rPr>
              <a:t>занятиях</a:t>
            </a:r>
            <a:endParaRPr lang="ru-RU" sz="1800" dirty="0"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786446" y="2643183"/>
            <a:ext cx="3106729" cy="3571899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82563" lvl="1" indent="-3175"/>
            <a:r>
              <a:rPr lang="ru-RU" sz="1800" dirty="0">
                <a:latin typeface="Arial" charset="0"/>
              </a:rPr>
              <a:t>Развитие потенциальных </a:t>
            </a:r>
          </a:p>
          <a:p>
            <a:pPr marL="182563" lvl="1" indent="-3175"/>
            <a:r>
              <a:rPr lang="ru-RU" sz="1800" dirty="0">
                <a:latin typeface="Arial" charset="0"/>
              </a:rPr>
              <a:t>познавательных</a:t>
            </a:r>
          </a:p>
          <a:p>
            <a:pPr marL="182563" lvl="1" indent="-3175"/>
            <a:r>
              <a:rPr lang="ru-RU" sz="1800" dirty="0">
                <a:latin typeface="Arial" charset="0"/>
              </a:rPr>
              <a:t> возможностей.</a:t>
            </a:r>
            <a:endParaRPr lang="ru-RU" sz="800" dirty="0">
              <a:latin typeface="Arial" charset="0"/>
            </a:endParaRPr>
          </a:p>
          <a:p>
            <a:pPr marL="182563" lvl="1" indent="-3175"/>
            <a:endParaRPr lang="ru-RU" sz="800" dirty="0">
              <a:latin typeface="Arial" charset="0"/>
            </a:endParaRPr>
          </a:p>
          <a:p>
            <a:pPr marL="182563" lvl="1" indent="-3175"/>
            <a:r>
              <a:rPr lang="ru-RU" sz="1800" dirty="0">
                <a:latin typeface="Arial" charset="0"/>
              </a:rPr>
              <a:t>Межличностное </a:t>
            </a:r>
          </a:p>
          <a:p>
            <a:pPr marL="182563" lvl="1" indent="-3175"/>
            <a:r>
              <a:rPr lang="ru-RU" sz="1800" dirty="0">
                <a:latin typeface="Arial" charset="0"/>
              </a:rPr>
              <a:t>общение и </a:t>
            </a:r>
          </a:p>
          <a:p>
            <a:pPr marL="182563" lvl="1" indent="-3175"/>
            <a:r>
              <a:rPr lang="ru-RU" sz="1800" dirty="0">
                <a:latin typeface="Arial" charset="0"/>
              </a:rPr>
              <a:t>социальная адаптация. </a:t>
            </a:r>
          </a:p>
          <a:p>
            <a:pPr marL="182563" lvl="1" indent="-3175"/>
            <a:endParaRPr lang="ru-RU" sz="800" dirty="0">
              <a:latin typeface="Arial" charset="0"/>
            </a:endParaRPr>
          </a:p>
          <a:p>
            <a:pPr marL="182563" lvl="1" indent="-3175"/>
            <a:r>
              <a:rPr lang="ru-RU" sz="1800" dirty="0">
                <a:latin typeface="Arial" charset="0"/>
              </a:rPr>
              <a:t> </a:t>
            </a:r>
            <a:r>
              <a:rPr lang="ru-RU" sz="1800" dirty="0" smtClean="0">
                <a:latin typeface="Arial" charset="0"/>
              </a:rPr>
              <a:t>Вербальная и </a:t>
            </a:r>
          </a:p>
          <a:p>
            <a:pPr marL="182563" lvl="1" indent="-3175"/>
            <a:r>
              <a:rPr lang="ru-RU" dirty="0" smtClean="0">
                <a:latin typeface="Arial" charset="0"/>
              </a:rPr>
              <a:t>невербальная </a:t>
            </a:r>
            <a:r>
              <a:rPr lang="ru-RU" sz="1800" dirty="0" smtClean="0">
                <a:latin typeface="Arial" charset="0"/>
              </a:rPr>
              <a:t> </a:t>
            </a:r>
            <a:endParaRPr lang="ru-RU" sz="1800" dirty="0">
              <a:latin typeface="Arial" charset="0"/>
            </a:endParaRPr>
          </a:p>
          <a:p>
            <a:pPr marL="182563" lvl="1" indent="-3175"/>
            <a:r>
              <a:rPr lang="ru-RU" dirty="0" smtClean="0">
                <a:latin typeface="Arial" charset="0"/>
              </a:rPr>
              <a:t>к</a:t>
            </a:r>
            <a:r>
              <a:rPr lang="ru-RU" sz="1800" dirty="0" smtClean="0">
                <a:latin typeface="Arial" charset="0"/>
              </a:rPr>
              <a:t>оммуникация в </a:t>
            </a:r>
            <a:endParaRPr lang="ru-RU" sz="1800" dirty="0">
              <a:latin typeface="Arial" charset="0"/>
            </a:endParaRPr>
          </a:p>
          <a:p>
            <a:pPr marL="182563" lvl="1" indent="-3175"/>
            <a:r>
              <a:rPr lang="ru-RU" sz="1800" dirty="0">
                <a:latin typeface="Arial" charset="0"/>
              </a:rPr>
              <a:t>обществе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64291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Arial" charset="0"/>
              </a:rPr>
              <a:t>Единое коррекционно-образовательное пространство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642918"/>
            <a:ext cx="8501063" cy="914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Взаимодействие между учителем-логопедом и коллективом ОУ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1773238"/>
            <a:ext cx="8175625" cy="5762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" charset="0"/>
              </a:rPr>
              <a:t>Пространство кабинета условно поделено на три зоны.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AA3E5-738F-4C51-B943-23B2E50C8F53}" type="slidenum">
              <a:rPr lang="ru-RU">
                <a:solidFill>
                  <a:srgbClr val="89898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9063" y="4056063"/>
            <a:ext cx="1249362" cy="124936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2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Arial" charset="0"/>
              </a:rPr>
              <a:t>ЗОНЫ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3571868" y="3643314"/>
            <a:ext cx="1891559" cy="1895622"/>
            <a:chOff x="1536679" y="3448052"/>
            <a:chExt cx="2411413" cy="2598738"/>
          </a:xfrm>
          <a:noFill/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6679" y="3448052"/>
              <a:ext cx="2347913" cy="2500313"/>
            </a:xfrm>
            <a:custGeom>
              <a:avLst/>
              <a:gdLst/>
              <a:ahLst/>
              <a:cxnLst>
                <a:cxn ang="0">
                  <a:pos x="626" y="543"/>
                </a:cxn>
                <a:cxn ang="0">
                  <a:pos x="600" y="498"/>
                </a:cxn>
                <a:cxn ang="0">
                  <a:pos x="595" y="508"/>
                </a:cxn>
                <a:cxn ang="0">
                  <a:pos x="584" y="502"/>
                </a:cxn>
                <a:cxn ang="0">
                  <a:pos x="618" y="362"/>
                </a:cxn>
                <a:cxn ang="0">
                  <a:pos x="328" y="57"/>
                </a:cxn>
                <a:cxn ang="0">
                  <a:pos x="328" y="45"/>
                </a:cxn>
                <a:cxn ang="0">
                  <a:pos x="339" y="45"/>
                </a:cxn>
                <a:cxn ang="0">
                  <a:pos x="313" y="0"/>
                </a:cxn>
                <a:cxn ang="0">
                  <a:pos x="287" y="45"/>
                </a:cxn>
                <a:cxn ang="0">
                  <a:pos x="298" y="45"/>
                </a:cxn>
                <a:cxn ang="0">
                  <a:pos x="298" y="57"/>
                </a:cxn>
                <a:cxn ang="0">
                  <a:pos x="8" y="362"/>
                </a:cxn>
                <a:cxn ang="0">
                  <a:pos x="42" y="502"/>
                </a:cxn>
                <a:cxn ang="0">
                  <a:pos x="31" y="508"/>
                </a:cxn>
                <a:cxn ang="0">
                  <a:pos x="26" y="498"/>
                </a:cxn>
                <a:cxn ang="0">
                  <a:pos x="0" y="543"/>
                </a:cxn>
                <a:cxn ang="0">
                  <a:pos x="51" y="543"/>
                </a:cxn>
                <a:cxn ang="0">
                  <a:pos x="46" y="533"/>
                </a:cxn>
                <a:cxn ang="0">
                  <a:pos x="56" y="527"/>
                </a:cxn>
                <a:cxn ang="0">
                  <a:pos x="313" y="667"/>
                </a:cxn>
                <a:cxn ang="0">
                  <a:pos x="570" y="527"/>
                </a:cxn>
                <a:cxn ang="0">
                  <a:pos x="580" y="533"/>
                </a:cxn>
                <a:cxn ang="0">
                  <a:pos x="575" y="543"/>
                </a:cxn>
                <a:cxn ang="0">
                  <a:pos x="626" y="543"/>
                </a:cxn>
              </a:cxnLst>
              <a:rect l="0" t="0" r="r" b="b"/>
              <a:pathLst>
                <a:path w="626" h="667">
                  <a:moveTo>
                    <a:pt x="626" y="543"/>
                  </a:moveTo>
                  <a:cubicBezTo>
                    <a:pt x="600" y="498"/>
                    <a:pt x="600" y="498"/>
                    <a:pt x="600" y="498"/>
                  </a:cubicBezTo>
                  <a:cubicBezTo>
                    <a:pt x="595" y="508"/>
                    <a:pt x="595" y="508"/>
                    <a:pt x="595" y="508"/>
                  </a:cubicBezTo>
                  <a:cubicBezTo>
                    <a:pt x="584" y="502"/>
                    <a:pt x="584" y="502"/>
                    <a:pt x="584" y="502"/>
                  </a:cubicBezTo>
                  <a:cubicBezTo>
                    <a:pt x="606" y="460"/>
                    <a:pt x="618" y="412"/>
                    <a:pt x="618" y="362"/>
                  </a:cubicBezTo>
                  <a:cubicBezTo>
                    <a:pt x="618" y="198"/>
                    <a:pt x="489" y="65"/>
                    <a:pt x="328" y="57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137" y="65"/>
                    <a:pt x="8" y="198"/>
                    <a:pt x="8" y="362"/>
                  </a:cubicBezTo>
                  <a:cubicBezTo>
                    <a:pt x="8" y="412"/>
                    <a:pt x="20" y="460"/>
                    <a:pt x="42" y="502"/>
                  </a:cubicBezTo>
                  <a:cubicBezTo>
                    <a:pt x="31" y="508"/>
                    <a:pt x="31" y="508"/>
                    <a:pt x="31" y="508"/>
                  </a:cubicBezTo>
                  <a:cubicBezTo>
                    <a:pt x="26" y="498"/>
                    <a:pt x="26" y="498"/>
                    <a:pt x="26" y="498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46" y="533"/>
                    <a:pt x="46" y="533"/>
                    <a:pt x="46" y="533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111" y="611"/>
                    <a:pt x="205" y="667"/>
                    <a:pt x="313" y="667"/>
                  </a:cubicBezTo>
                  <a:cubicBezTo>
                    <a:pt x="421" y="667"/>
                    <a:pt x="515" y="611"/>
                    <a:pt x="570" y="527"/>
                  </a:cubicBezTo>
                  <a:cubicBezTo>
                    <a:pt x="580" y="533"/>
                    <a:pt x="580" y="533"/>
                    <a:pt x="580" y="533"/>
                  </a:cubicBezTo>
                  <a:cubicBezTo>
                    <a:pt x="575" y="543"/>
                    <a:pt x="575" y="543"/>
                    <a:pt x="575" y="543"/>
                  </a:cubicBezTo>
                  <a:lnTo>
                    <a:pt x="626" y="543"/>
                  </a:lnTo>
                  <a:close/>
                </a:path>
              </a:pathLst>
            </a:custGeom>
            <a:grpFill/>
            <a:ln w="19050" cap="rnd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571604" y="3714752"/>
              <a:ext cx="2376488" cy="2332038"/>
            </a:xfrm>
            <a:custGeom>
              <a:avLst/>
              <a:gdLst/>
              <a:ahLst/>
              <a:cxnLst>
                <a:cxn ang="0">
                  <a:pos x="540" y="444"/>
                </a:cxn>
                <a:cxn ang="0">
                  <a:pos x="535" y="454"/>
                </a:cxn>
                <a:cxn ang="0">
                  <a:pos x="509" y="409"/>
                </a:cxn>
                <a:cxn ang="0">
                  <a:pos x="560" y="409"/>
                </a:cxn>
                <a:cxn ang="0">
                  <a:pos x="555" y="419"/>
                </a:cxn>
                <a:cxn ang="0">
                  <a:pos x="564" y="424"/>
                </a:cxn>
                <a:cxn ang="0">
                  <a:pos x="450" y="38"/>
                </a:cxn>
                <a:cxn ang="0">
                  <a:pos x="319" y="0"/>
                </a:cxn>
                <a:cxn ang="0">
                  <a:pos x="319" y="10"/>
                </a:cxn>
                <a:cxn ang="0">
                  <a:pos x="330" y="10"/>
                </a:cxn>
                <a:cxn ang="0">
                  <a:pos x="304" y="54"/>
                </a:cxn>
                <a:cxn ang="0">
                  <a:pos x="278" y="10"/>
                </a:cxn>
                <a:cxn ang="0">
                  <a:pos x="289" y="10"/>
                </a:cxn>
                <a:cxn ang="0">
                  <a:pos x="289" y="0"/>
                </a:cxn>
                <a:cxn ang="0">
                  <a:pos x="51" y="145"/>
                </a:cxn>
                <a:cxn ang="0">
                  <a:pos x="44" y="424"/>
                </a:cxn>
                <a:cxn ang="0">
                  <a:pos x="53" y="419"/>
                </a:cxn>
                <a:cxn ang="0">
                  <a:pos x="48" y="409"/>
                </a:cxn>
                <a:cxn ang="0">
                  <a:pos x="99" y="409"/>
                </a:cxn>
                <a:cxn ang="0">
                  <a:pos x="73" y="454"/>
                </a:cxn>
                <a:cxn ang="0">
                  <a:pos x="68" y="444"/>
                </a:cxn>
                <a:cxn ang="0">
                  <a:pos x="59" y="449"/>
                </a:cxn>
                <a:cxn ang="0">
                  <a:pos x="158" y="544"/>
                </a:cxn>
                <a:cxn ang="0">
                  <a:pos x="549" y="449"/>
                </a:cxn>
                <a:cxn ang="0">
                  <a:pos x="540" y="444"/>
                </a:cxn>
              </a:cxnLst>
              <a:rect l="0" t="0" r="r" b="b"/>
              <a:pathLst>
                <a:path w="634" h="622">
                  <a:moveTo>
                    <a:pt x="540" y="444"/>
                  </a:moveTo>
                  <a:cubicBezTo>
                    <a:pt x="535" y="454"/>
                    <a:pt x="535" y="454"/>
                    <a:pt x="535" y="454"/>
                  </a:cubicBezTo>
                  <a:cubicBezTo>
                    <a:pt x="509" y="409"/>
                    <a:pt x="509" y="409"/>
                    <a:pt x="509" y="409"/>
                  </a:cubicBezTo>
                  <a:cubicBezTo>
                    <a:pt x="560" y="409"/>
                    <a:pt x="560" y="409"/>
                    <a:pt x="560" y="409"/>
                  </a:cubicBezTo>
                  <a:cubicBezTo>
                    <a:pt x="555" y="419"/>
                    <a:pt x="555" y="419"/>
                    <a:pt x="555" y="419"/>
                  </a:cubicBezTo>
                  <a:cubicBezTo>
                    <a:pt x="564" y="424"/>
                    <a:pt x="564" y="424"/>
                    <a:pt x="564" y="424"/>
                  </a:cubicBezTo>
                  <a:cubicBezTo>
                    <a:pt x="634" y="286"/>
                    <a:pt x="585" y="116"/>
                    <a:pt x="450" y="38"/>
                  </a:cubicBezTo>
                  <a:cubicBezTo>
                    <a:pt x="408" y="14"/>
                    <a:pt x="363" y="2"/>
                    <a:pt x="319" y="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30" y="10"/>
                    <a:pt x="330" y="10"/>
                    <a:pt x="330" y="10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194" y="4"/>
                    <a:pt x="103" y="56"/>
                    <a:pt x="51" y="145"/>
                  </a:cubicBezTo>
                  <a:cubicBezTo>
                    <a:pt x="0" y="234"/>
                    <a:pt x="1" y="339"/>
                    <a:pt x="44" y="424"/>
                  </a:cubicBezTo>
                  <a:cubicBezTo>
                    <a:pt x="53" y="419"/>
                    <a:pt x="53" y="419"/>
                    <a:pt x="53" y="419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99" y="409"/>
                    <a:pt x="99" y="409"/>
                    <a:pt x="99" y="409"/>
                  </a:cubicBezTo>
                  <a:cubicBezTo>
                    <a:pt x="73" y="454"/>
                    <a:pt x="73" y="454"/>
                    <a:pt x="73" y="45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59" y="449"/>
                    <a:pt x="59" y="449"/>
                    <a:pt x="59" y="449"/>
                  </a:cubicBezTo>
                  <a:cubicBezTo>
                    <a:pt x="83" y="487"/>
                    <a:pt x="117" y="520"/>
                    <a:pt x="158" y="544"/>
                  </a:cubicBezTo>
                  <a:cubicBezTo>
                    <a:pt x="293" y="622"/>
                    <a:pt x="465" y="579"/>
                    <a:pt x="549" y="449"/>
                  </a:cubicBezTo>
                  <a:lnTo>
                    <a:pt x="540" y="444"/>
                  </a:lnTo>
                  <a:close/>
                </a:path>
              </a:pathLst>
            </a:custGeom>
            <a:grpFill/>
            <a:ln w="19050" cap="rnd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928938" y="2643183"/>
            <a:ext cx="3143250" cy="714380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  <a:latin typeface="Arial" charset="0"/>
              </a:rPr>
              <a:t>Учебная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13" y="4929199"/>
            <a:ext cx="3143250" cy="989002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  <a:latin typeface="Arial" charset="0"/>
              </a:rPr>
              <a:t>Индивидуальной </a:t>
            </a:r>
            <a:r>
              <a:rPr lang="ru-RU" sz="2400" b="1" i="1" dirty="0">
                <a:solidFill>
                  <a:srgbClr val="0033CC"/>
                </a:solidFill>
                <a:latin typeface="Arial" charset="0"/>
              </a:rPr>
              <a:t>работы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929199"/>
            <a:ext cx="3429024" cy="1143007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Arial" charset="0"/>
              </a:rPr>
              <a:t>Развивающей деятельности</a:t>
            </a:r>
            <a:endParaRPr lang="ru-RU" sz="2400" b="1" i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147902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Ц</a:t>
            </a:r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елое образовательное пространство</a:t>
            </a:r>
            <a:endParaRPr lang="ru-RU" sz="3600" dirty="0"/>
          </a:p>
        </p:txBody>
      </p:sp>
      <p:pic>
        <p:nvPicPr>
          <p:cNvPr id="1026" name="Picture 2" descr="C:\Users\1.1-ПК\Desktop\20210414_175724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457581" cy="4667250"/>
          </a:xfrm>
          <a:prstGeom prst="rect">
            <a:avLst/>
          </a:prstGeom>
          <a:noFill/>
        </p:spPr>
      </p:pic>
      <p:pic>
        <p:nvPicPr>
          <p:cNvPr id="2050" name="Picture 2" descr="C:\Users\1.1-ПК\Desktop\20210414_180354_resize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404812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effectLst/>
                <a:latin typeface="Arial" charset="0"/>
              </a:rPr>
              <a:t>Целое образовательное пространство</a:t>
            </a:r>
            <a:endParaRPr lang="ru-RU" dirty="0"/>
          </a:p>
        </p:txBody>
      </p:sp>
      <p:pic>
        <p:nvPicPr>
          <p:cNvPr id="2050" name="Picture 2" descr="C:\Users\1.1-ПК\Desktop\20200318_105732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643338" cy="4572032"/>
          </a:xfrm>
          <a:prstGeom prst="rect">
            <a:avLst/>
          </a:prstGeom>
          <a:noFill/>
        </p:spPr>
      </p:pic>
      <p:pic>
        <p:nvPicPr>
          <p:cNvPr id="5" name="Picture 3" descr="C:\Users\1.1-ПК\Desktop\20210414_175822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321471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Единое коррекционно-образовательное </a:t>
            </a:r>
            <a:r>
              <a:rPr lang="ru-RU" sz="3600" b="1" i="1" dirty="0" smtClean="0">
                <a:solidFill>
                  <a:srgbClr val="0033CC"/>
                </a:solidFill>
                <a:effectLst/>
                <a:latin typeface="Arial" charset="0"/>
              </a:rPr>
              <a:t>пространство</a:t>
            </a:r>
            <a:endParaRPr lang="ru-RU" sz="3600" dirty="0">
              <a:effectLst/>
            </a:endParaRPr>
          </a:p>
        </p:txBody>
      </p:sp>
      <p:pic>
        <p:nvPicPr>
          <p:cNvPr id="3074" name="Picture 2" descr="C:\Users\1.1-ПК\Desktop\20210414_175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143272" cy="4572032"/>
          </a:xfrm>
          <a:prstGeom prst="rect">
            <a:avLst/>
          </a:prstGeom>
          <a:noFill/>
        </p:spPr>
      </p:pic>
      <p:pic>
        <p:nvPicPr>
          <p:cNvPr id="5" name="Picture 3" descr="C:\Users\1.1-ПК\Desktop\20200318_105918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72904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4652963"/>
            <a:ext cx="3671887" cy="2205037"/>
            <a:chOff x="576" y="2476"/>
            <a:chExt cx="995" cy="130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7416" name="Oval 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>
                    <a:defRPr/>
                  </a:pPr>
                  <a:endParaRPr lang="ru-RU" sz="1800" b="0">
                    <a:latin typeface="Arial" charset="0"/>
                  </a:endParaRPr>
                </a:p>
              </p:txBody>
            </p:sp>
            <p:sp>
              <p:nvSpPr>
                <p:cNvPr id="24605" name="Freeform 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gray">
              <a:xfrm>
                <a:off x="1216" y="2204"/>
                <a:ext cx="6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4601" name="Oval 11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>
                <a:latin typeface="Arial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627313" y="2393950"/>
            <a:ext cx="4105275" cy="2070100"/>
            <a:chOff x="576" y="2476"/>
            <a:chExt cx="995" cy="1304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7423" name="Oval 1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>
                    <a:defRPr/>
                  </a:pPr>
                  <a:endParaRPr lang="ru-RU" sz="1800" b="0">
                    <a:latin typeface="Arial" charset="0"/>
                  </a:endParaRPr>
                </a:p>
              </p:txBody>
            </p:sp>
            <p:sp>
              <p:nvSpPr>
                <p:cNvPr id="24599" name="Freeform 1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gray">
              <a:xfrm>
                <a:off x="1223" y="2203"/>
                <a:ext cx="6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4595" name="Oval 18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>
                <a:latin typeface="Arial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003800" y="4005263"/>
            <a:ext cx="4140200" cy="2070100"/>
            <a:chOff x="576" y="2476"/>
            <a:chExt cx="995" cy="1304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7430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>
                    <a:latin typeface="Arial" charset="0"/>
                  </a:endParaRPr>
                </a:p>
              </p:txBody>
            </p:sp>
            <p:sp>
              <p:nvSpPr>
                <p:cNvPr id="24593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gray">
              <a:xfrm>
                <a:off x="1221" y="2203"/>
                <a:ext cx="59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4589" name="Oval 25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>
                <a:latin typeface="Arial" charset="0"/>
              </a:endParaRPr>
            </a:p>
          </p:txBody>
        </p:sp>
      </p:grpSp>
      <p:cxnSp>
        <p:nvCxnSpPr>
          <p:cNvPr id="17434" name="AutoShape 26"/>
          <p:cNvCxnSpPr>
            <a:cxnSpLocks noChangeShapeType="1"/>
            <a:endCxn id="17411" idx="2"/>
          </p:cNvCxnSpPr>
          <p:nvPr/>
        </p:nvCxnSpPr>
        <p:spPr bwMode="auto">
          <a:xfrm rot="10800000">
            <a:off x="5027613" y="5942013"/>
            <a:ext cx="890587" cy="19050"/>
          </a:xfrm>
          <a:prstGeom prst="curvedConnector2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cxnSp>
      <p:cxnSp>
        <p:nvCxnSpPr>
          <p:cNvPr id="17435" name="AutoShape 27"/>
          <p:cNvCxnSpPr>
            <a:cxnSpLocks noChangeShapeType="1"/>
          </p:cNvCxnSpPr>
          <p:nvPr/>
        </p:nvCxnSpPr>
        <p:spPr bwMode="auto">
          <a:xfrm rot="10800000" flipV="1">
            <a:off x="971550" y="3789363"/>
            <a:ext cx="1541463" cy="508000"/>
          </a:xfrm>
          <a:prstGeom prst="curvedConnector3">
            <a:avLst>
              <a:gd name="adj1" fmla="val 110194"/>
            </a:avLst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cxnSp>
      <p:cxnSp>
        <p:nvCxnSpPr>
          <p:cNvPr id="17436" name="AutoShape 28"/>
          <p:cNvCxnSpPr>
            <a:cxnSpLocks noChangeShapeType="1"/>
            <a:endCxn id="17411" idx="3"/>
          </p:cNvCxnSpPr>
          <p:nvPr/>
        </p:nvCxnSpPr>
        <p:spPr bwMode="auto">
          <a:xfrm>
            <a:off x="6710363" y="3025775"/>
            <a:ext cx="1973262" cy="858838"/>
          </a:xfrm>
          <a:prstGeom prst="curvedConnector3">
            <a:avLst>
              <a:gd name="adj1" fmla="val 111583"/>
            </a:avLst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cxn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5940425" y="4292600"/>
            <a:ext cx="2447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Дети.  Родители</a:t>
            </a:r>
          </a:p>
          <a:p>
            <a:pPr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(законные представители)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3490913" y="28527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Учитель-логопед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1331913" y="5013325"/>
            <a:ext cx="2447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Учитель  класса</a:t>
            </a:r>
          </a:p>
          <a:p>
            <a:pPr algn="l">
              <a:defRPr/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Персонал ОУ</a:t>
            </a: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62216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effectLst/>
                <a:latin typeface="Arial" charset="0"/>
              </a:rPr>
              <a:t>К</a:t>
            </a:r>
            <a:r>
              <a:rPr lang="ru-RU" sz="2800" b="1" i="1" dirty="0" smtClean="0">
                <a:solidFill>
                  <a:srgbClr val="0033CC"/>
                </a:solidFill>
                <a:effectLst/>
                <a:latin typeface="Arial" charset="0"/>
              </a:rPr>
              <a:t>оммуникативное взаимодействие участников образовательного процесса</a:t>
            </a:r>
            <a:endParaRPr lang="ru-RU" sz="2800" dirty="0"/>
          </a:p>
        </p:txBody>
      </p:sp>
      <p:sp>
        <p:nvSpPr>
          <p:cNvPr id="31" name="Содержимое 30"/>
          <p:cNvSpPr>
            <a:spLocks noGrp="1"/>
          </p:cNvSpPr>
          <p:nvPr>
            <p:ph idx="1"/>
          </p:nvPr>
        </p:nvSpPr>
        <p:spPr>
          <a:xfrm>
            <a:off x="1071538" y="1714488"/>
            <a:ext cx="7572428" cy="47149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171</Words>
  <PresentationFormat>Экран (4:3)</PresentationFormat>
  <Paragraphs>79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Кабинет  учителя – логопеда   ГБОУ СО «Екатеринбургская школа №2»</vt:lpstr>
      <vt:lpstr>Слайд 2</vt:lpstr>
      <vt:lpstr>Слайд 3</vt:lpstr>
      <vt:lpstr>Слайд 4</vt:lpstr>
      <vt:lpstr>Взаимодействие между учителем-логопедом и коллективом ОУ</vt:lpstr>
      <vt:lpstr>Целое образовательное пространство</vt:lpstr>
      <vt:lpstr>Целое образовательное пространство</vt:lpstr>
      <vt:lpstr>Единое коррекционно-образовательное пространство</vt:lpstr>
      <vt:lpstr>Коммуникативное взаимодействие участников образовательного процесса</vt:lpstr>
      <vt:lpstr>Единое коррекционно-образовательное пространство</vt:lpstr>
      <vt:lpstr>Единое коррекционно-образовательное пространство</vt:lpstr>
      <vt:lpstr>Единое коррекционно-образовательное пространство</vt:lpstr>
      <vt:lpstr>Коммуникативное взаимодействие участников образовательного процесса</vt:lpstr>
      <vt:lpstr>Слайд 14</vt:lpstr>
      <vt:lpstr>Методические пособия позволяют поддерживать интерес детей к занятиям</vt:lpstr>
      <vt:lpstr> Методический образовательный инструментарий для занятий с детьми «Тактильные дощечки». Развитие стереогноза   </vt:lpstr>
      <vt:lpstr> Инструментарий  развития мелкой моторики </vt:lpstr>
      <vt:lpstr>Сенсорно - речевой модуль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педагога-психолога  ГБОУ СО «Екатеринбургская школа №2»</dc:title>
  <dc:creator>Вера</dc:creator>
  <cp:lastModifiedBy>1</cp:lastModifiedBy>
  <cp:revision>61</cp:revision>
  <dcterms:created xsi:type="dcterms:W3CDTF">2021-04-13T04:48:04Z</dcterms:created>
  <dcterms:modified xsi:type="dcterms:W3CDTF">2021-04-15T05:18:21Z</dcterms:modified>
</cp:coreProperties>
</file>