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70" r:id="rId6"/>
    <p:sldId id="269" r:id="rId7"/>
    <p:sldId id="262" r:id="rId8"/>
    <p:sldId id="260" r:id="rId9"/>
    <p:sldId id="264" r:id="rId10"/>
    <p:sldId id="261" r:id="rId11"/>
    <p:sldId id="271" r:id="rId12"/>
    <p:sldId id="272" r:id="rId13"/>
    <p:sldId id="266" r:id="rId14"/>
    <p:sldId id="267" r:id="rId15"/>
    <p:sldId id="268"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808163"/>
            <a:ext cx="7772400" cy="1470025"/>
          </a:xfrm>
        </p:spPr>
        <p:txBody>
          <a:bodyPr/>
          <a:lstStyle>
            <a:lvl1pPr algn="ctr">
              <a:defRPr/>
            </a:lvl1pPr>
          </a:lstStyle>
          <a:p>
            <a:r>
              <a:rPr lang="ru-RU" smtClean="0"/>
              <a:t>Образец заголовка</a:t>
            </a:r>
            <a:endParaRPr lang="en-US"/>
          </a:p>
        </p:txBody>
      </p:sp>
      <p:sp>
        <p:nvSpPr>
          <p:cNvPr id="20483" name="Rectangle 3"/>
          <p:cNvSpPr>
            <a:spLocks noGrp="1" noChangeArrowheads="1"/>
          </p:cNvSpPr>
          <p:nvPr>
            <p:ph type="subTitle" idx="1"/>
          </p:nvPr>
        </p:nvSpPr>
        <p:spPr>
          <a:xfrm>
            <a:off x="1371600" y="3563938"/>
            <a:ext cx="6400800" cy="1752600"/>
          </a:xfrm>
        </p:spPr>
        <p:txBody>
          <a:bodyPr/>
          <a:lstStyle>
            <a:lvl1pPr marL="0" indent="0" algn="ctr">
              <a:buFontTx/>
              <a:buNone/>
              <a:defRPr/>
            </a:lvl1pPr>
          </a:lstStyle>
          <a:p>
            <a:r>
              <a:rPr lang="ru-RU" smtClean="0"/>
              <a:t>Образец подзаголовка</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64DFBCE7-F17E-466C-B88E-0DC61BF4F87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69DD46B-35BF-408D-BFE1-1DFECBD6E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3888"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01688"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0B7361D5-CF0A-4414-B3D1-0CA96598C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DEC177FA-B4BB-4863-BF07-EDF0939D05A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1D4A6B8-9DE3-40B9-BBFD-08EF66AD7A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016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9268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F7BD0582-8B0E-4D5F-A420-036CDEA6AF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B051C9C3-014B-4208-BB9E-2A055509D8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8E415A78-0409-47B0-B67C-614929686C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6A9357E1-2E0C-4FFD-8FEB-D8E811C901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36C33BA4-822E-4E50-9ADB-42A8002CE8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30197021-DE09-4B65-B8C7-CA2705EEA4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01688"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801688"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CEAE40E-28B2-488D-91A2-27D71A39B3F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526473"/>
            <a:ext cx="7772400" cy="2751716"/>
          </a:xfrm>
        </p:spPr>
        <p:txBody>
          <a:bodyPr/>
          <a:lstStyle/>
          <a:p>
            <a:r>
              <a:rPr lang="ru-RU" dirty="0" smtClean="0"/>
              <a:t>«Информация, причиняющая </a:t>
            </a:r>
            <a:r>
              <a:rPr lang="ru-RU" smtClean="0"/>
              <a:t>вред </a:t>
            </a:r>
            <a:r>
              <a:rPr lang="ru-RU" smtClean="0"/>
              <a:t>здоровью»</a:t>
            </a:r>
            <a:endParaRPr lang="ru-RU" dirty="0"/>
          </a:p>
        </p:txBody>
      </p:sp>
      <p:pic>
        <p:nvPicPr>
          <p:cNvPr id="10244" name="Picture 4" descr="C:\Documents and Settings\vasilev\Мои документы\Downloads\Герб_РКН.png"/>
          <p:cNvPicPr>
            <a:picLocks noChangeAspect="1" noChangeArrowheads="1"/>
          </p:cNvPicPr>
          <p:nvPr/>
        </p:nvPicPr>
        <p:blipFill>
          <a:blip r:embed="rId2" cstate="print"/>
          <a:srcRect/>
          <a:stretch>
            <a:fillRect/>
          </a:stretch>
        </p:blipFill>
        <p:spPr bwMode="auto">
          <a:xfrm>
            <a:off x="406400" y="632257"/>
            <a:ext cx="1699491" cy="17784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solidFill>
                  <a:schemeClr val="tx1"/>
                </a:solidFill>
                <a:latin typeface="+mn-lt"/>
                <a:ea typeface="+mn-ea"/>
                <a:cs typeface="+mn-cs"/>
              </a:rPr>
              <a:t>Введены защитные барьеры к печатной продукции: первая и последняя страницы газет, журналов не должны содержать информацию, причиняющую вред здоровью ребенка.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Что вы должны знать?</a:t>
            </a:r>
            <a:endParaRPr lang="ru-RU" dirty="0"/>
          </a:p>
        </p:txBody>
      </p:sp>
      <p:sp>
        <p:nvSpPr>
          <p:cNvPr id="3" name="Содержимое 2"/>
          <p:cNvSpPr>
            <a:spLocks noGrp="1"/>
          </p:cNvSpPr>
          <p:nvPr>
            <p:ph idx="1"/>
          </p:nvPr>
        </p:nvSpPr>
        <p:spPr/>
        <p:txBody>
          <a:bodyPr/>
          <a:lstStyle/>
          <a:p>
            <a:r>
              <a:rPr lang="ru-RU" sz="1400" dirty="0" smtClean="0"/>
              <a:t>Не предоставлять никому информацию о себе в Интернете — номер мобильно телефона, домашний адрес, название/номер школы. Вы не должны  также показывать фотографии свои и семьи. Ведь любой человек в Интернете может это увидеть.</a:t>
            </a:r>
          </a:p>
          <a:p>
            <a:endParaRPr lang="ru-RU" sz="1400" dirty="0" smtClean="0"/>
          </a:p>
          <a:p>
            <a:r>
              <a:rPr lang="ru-RU" sz="1400" dirty="0" smtClean="0"/>
              <a:t> Если Вы получаете спам (нежелательную электронную почту), не верьте написанному в письмах и ни в коем случае не отвечайте на них.</a:t>
            </a:r>
          </a:p>
          <a:p>
            <a:r>
              <a:rPr lang="ru-RU" sz="1400" dirty="0" smtClean="0"/>
              <a:t/>
            </a:r>
            <a:br>
              <a:rPr lang="ru-RU" sz="1400" dirty="0" smtClean="0"/>
            </a:br>
            <a:r>
              <a:rPr lang="ru-RU" sz="1400" dirty="0" smtClean="0"/>
              <a:t> Нельзя открывать файлы, присланные от неизвестных Вам людей. Эти файлы могут содержать вирусы или фото/видео с «агрессивным» содержанием.</a:t>
            </a:r>
          </a:p>
          <a:p>
            <a:endParaRPr lang="ru-RU" sz="1400" dirty="0" smtClean="0"/>
          </a:p>
          <a:p>
            <a:r>
              <a:rPr lang="ru-RU" sz="1400" dirty="0" smtClean="0"/>
              <a:t>  Советуйтесь с родителями перед заказом, покупкой или продажей чего-либо в Интернете.</a:t>
            </a:r>
          </a:p>
          <a:p>
            <a:endParaRPr lang="ru-RU" sz="1400" dirty="0" smtClean="0"/>
          </a:p>
          <a:p>
            <a:r>
              <a:rPr lang="ru-RU" sz="1400" dirty="0" smtClean="0"/>
              <a:t> Не должны загружать из Интернета программы, музыку или файлы без разрешения взрослого. Обмениваясь файлами и загружая из Интернета текст, изображения и другие материалы, вы можете нарушить законы об авторских правах.</a:t>
            </a:r>
          </a:p>
          <a:p>
            <a:endParaRPr lang="ru-RU" sz="1400" dirty="0" smtClean="0"/>
          </a:p>
          <a:p>
            <a:pPr>
              <a:buNone/>
            </a:pPr>
            <a:endParaRPr lang="ru-RU"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2"/>
          <p:cNvSpPr>
            <a:spLocks noGrp="1"/>
          </p:cNvSpPr>
          <p:nvPr>
            <p:ph idx="1"/>
          </p:nvPr>
        </p:nvSpPr>
        <p:spPr/>
        <p:txBody>
          <a:bodyPr/>
          <a:lstStyle/>
          <a:p>
            <a:r>
              <a:rPr lang="ru-RU" sz="2000" dirty="0" smtClean="0"/>
              <a:t> Вы должны знать, что некоторые люди в Интернете могут говорить не правду и быть не теми, за кого себя выдают. Вы никогда не должны встречаться с сетевыми друзьями в реальной жизни самостоятельно без взрослых</a:t>
            </a:r>
          </a:p>
          <a:p>
            <a:pPr>
              <a:buNone/>
            </a:pPr>
            <a:r>
              <a:rPr lang="ru-RU" sz="2000" dirty="0" smtClean="0"/>
              <a:t> </a:t>
            </a:r>
          </a:p>
          <a:p>
            <a:r>
              <a:rPr lang="ru-RU" sz="2000" dirty="0" smtClean="0"/>
              <a:t>Если вас кто-то обидел или получили/натолкнулись на агрессивный контакт в Интернете, так же расскажите взрослым</a:t>
            </a:r>
          </a:p>
          <a:p>
            <a:endParaRPr lang="ru-RU" sz="2000" dirty="0" smtClean="0"/>
          </a:p>
          <a:p>
            <a:r>
              <a:rPr lang="ru-RU" sz="2000" dirty="0" smtClean="0"/>
              <a:t> На компьютерах должны быть установлены и правильно настроены средства фильтрации.</a:t>
            </a:r>
          </a:p>
          <a:p>
            <a:pPr>
              <a:buNone/>
            </a:pPr>
            <a:r>
              <a:rPr lang="ru-RU" sz="2000" dirty="0" smtClean="0"/>
              <a:t> </a:t>
            </a:r>
          </a:p>
          <a:p>
            <a:pPr>
              <a:buNone/>
            </a:pPr>
            <a:r>
              <a:rPr lang="ru-RU" sz="2000" dirty="0" smtClean="0"/>
              <a:t> </a:t>
            </a:r>
          </a:p>
          <a:p>
            <a:endParaRPr lang="ru-RU"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3553" name="Picture 1" descr="C:\Users\Александр\Desktop\i.jpg"/>
          <p:cNvPicPr>
            <a:picLocks noGrp="1" noChangeAspect="1" noChangeArrowheads="1"/>
          </p:cNvPicPr>
          <p:nvPr>
            <p:ph idx="1"/>
          </p:nvPr>
        </p:nvPicPr>
        <p:blipFill>
          <a:blip r:embed="rId2" cstate="print"/>
          <a:srcRect/>
          <a:stretch>
            <a:fillRect/>
          </a:stretch>
        </p:blipFill>
        <p:spPr bwMode="auto">
          <a:xfrm>
            <a:off x="905164" y="858982"/>
            <a:ext cx="6659418" cy="482138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im3-tub-ru.yandex.net/i?id=263109689-55-72&amp;n=21"/>
          <p:cNvPicPr>
            <a:picLocks noGrp="1"/>
          </p:cNvPicPr>
          <p:nvPr>
            <p:ph idx="1"/>
          </p:nvPr>
        </p:nvPicPr>
        <p:blipFill>
          <a:blip r:embed="rId2" cstate="print"/>
          <a:srcRect/>
          <a:stretch>
            <a:fillRect/>
          </a:stretch>
        </p:blipFill>
        <p:spPr bwMode="auto">
          <a:xfrm>
            <a:off x="720437" y="1117600"/>
            <a:ext cx="7028872" cy="4886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im6-tub-ru.yandex.net/i?id=68186280-37-72&amp;n=21"/>
          <p:cNvPicPr>
            <a:picLocks noGrp="1"/>
          </p:cNvPicPr>
          <p:nvPr>
            <p:ph idx="1"/>
          </p:nvPr>
        </p:nvPicPr>
        <p:blipFill>
          <a:blip r:embed="rId2" cstate="print"/>
          <a:srcRect/>
          <a:stretch>
            <a:fillRect/>
          </a:stretch>
        </p:blipFill>
        <p:spPr bwMode="auto">
          <a:xfrm>
            <a:off x="988291" y="1422400"/>
            <a:ext cx="6613236" cy="46551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endParaRPr lang="ru-RU" sz="4800" dirty="0" smtClean="0"/>
          </a:p>
          <a:p>
            <a:pPr algn="ctr">
              <a:buNone/>
            </a:pPr>
            <a:r>
              <a:rPr lang="ru-RU" sz="4800" smtClean="0"/>
              <a:t>Спасибо </a:t>
            </a:r>
            <a:r>
              <a:rPr lang="ru-RU" sz="4800" dirty="0" smtClean="0"/>
              <a:t>за внимание!</a:t>
            </a:r>
            <a:endParaRPr lang="ru-RU"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1688" y="274637"/>
            <a:ext cx="8229600" cy="5073217"/>
          </a:xfrm>
        </p:spPr>
        <p:txBody>
          <a:bodyPr/>
          <a:lstStyle/>
          <a:p>
            <a:r>
              <a:rPr lang="en-US" dirty="0" smtClean="0"/>
              <a:t>C</a:t>
            </a:r>
            <a:r>
              <a:rPr lang="ru-RU" dirty="0" smtClean="0">
                <a:solidFill>
                  <a:schemeClr val="tx2"/>
                </a:solidFill>
                <a:latin typeface="+mj-lt"/>
                <a:ea typeface="+mj-ea"/>
                <a:cs typeface="+mj-cs"/>
              </a:rPr>
              <a:t> </a:t>
            </a:r>
            <a:r>
              <a:rPr lang="ru-RU" dirty="0">
                <a:solidFill>
                  <a:schemeClr val="tx2"/>
                </a:solidFill>
                <a:latin typeface="+mj-lt"/>
                <a:ea typeface="+mj-ea"/>
                <a:cs typeface="+mj-cs"/>
              </a:rPr>
              <a:t>1 сентября 2012 года в России вступил в силу федеральный закон № 436-ФЗ «</a:t>
            </a:r>
            <a:r>
              <a:rPr lang="ru-RU" u="sng" dirty="0">
                <a:solidFill>
                  <a:schemeClr val="tx2"/>
                </a:solidFill>
                <a:latin typeface="+mj-lt"/>
                <a:ea typeface="+mj-ea"/>
                <a:cs typeface="+mj-cs"/>
              </a:rPr>
              <a:t>О защите детей от информации, причиняющей вред их здоровью и развитию».</a:t>
            </a:r>
          </a:p>
        </p:txBody>
      </p:sp>
      <p:pic>
        <p:nvPicPr>
          <p:cNvPr id="4" name="Picture 2" descr="C:\Documents and Settings\Марина.YOUR-B9B4DE95E5\Рабочий стол\ФОТО С САЙТОВ\2.jpg"/>
          <p:cNvPicPr>
            <a:picLocks noGrp="1" noChangeAspect="1" noChangeArrowheads="1"/>
          </p:cNvPicPr>
          <p:nvPr>
            <p:ph idx="1"/>
          </p:nvPr>
        </p:nvPicPr>
        <p:blipFill>
          <a:blip r:embed="rId2" cstate="print"/>
          <a:srcRect/>
          <a:stretch>
            <a:fillRect/>
          </a:stretch>
        </p:blipFill>
        <p:spPr bwMode="auto">
          <a:xfrm>
            <a:off x="6431106" y="3888510"/>
            <a:ext cx="2565112" cy="28121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Закон</a:t>
            </a:r>
            <a:r>
              <a:rPr lang="ru-RU" dirty="0" smtClean="0">
                <a:solidFill>
                  <a:schemeClr val="tx1"/>
                </a:solidFill>
                <a:latin typeface="+mn-lt"/>
                <a:ea typeface="+mn-ea"/>
                <a:cs typeface="+mn-cs"/>
              </a:rPr>
              <a:t> </a:t>
            </a:r>
            <a:r>
              <a:rPr lang="ru-RU" dirty="0">
                <a:solidFill>
                  <a:schemeClr val="tx1"/>
                </a:solidFill>
                <a:latin typeface="+mn-lt"/>
                <a:ea typeface="+mn-ea"/>
                <a:cs typeface="+mn-cs"/>
              </a:rPr>
              <a:t>направлен на защиту детей от травмирующего воздействия на их неокрепшую психику негативной и, способной развить в ребенке порочные наклонности информации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К</a:t>
            </a:r>
            <a:r>
              <a:rPr lang="ru-RU" dirty="0" smtClean="0">
                <a:solidFill>
                  <a:schemeClr val="tx1"/>
                </a:solidFill>
                <a:latin typeface="+mn-lt"/>
                <a:ea typeface="+mn-ea"/>
                <a:cs typeface="+mn-cs"/>
              </a:rPr>
              <a:t>аждую </a:t>
            </a:r>
            <a:r>
              <a:rPr lang="ru-RU" dirty="0">
                <a:solidFill>
                  <a:schemeClr val="tx1"/>
                </a:solidFill>
                <a:latin typeface="+mn-lt"/>
                <a:ea typeface="+mn-ea"/>
                <a:cs typeface="+mn-cs"/>
              </a:rPr>
              <a:t>страницу в сети Интернет с информацией, «причиняющей вред…», нужно будет промаркировать специальными знаками: 6+, 12+, 16+, 18+ (старше 6 лет, старше 12 лет, старше 16 лет, старше 18 лет соответственно)</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1616" y="674255"/>
            <a:ext cx="8229600" cy="591128"/>
          </a:xfrm>
        </p:spPr>
        <p:txBody>
          <a:bodyPr/>
          <a:lstStyle/>
          <a:p>
            <a:pPr algn="ctr"/>
            <a:r>
              <a:rPr lang="ru-RU" sz="1800" dirty="0" smtClean="0"/>
              <a:t>К информации, запрещенной для распространения </a:t>
            </a:r>
            <a:br>
              <a:rPr lang="ru-RU" sz="1800" dirty="0" smtClean="0"/>
            </a:br>
            <a:r>
              <a:rPr lang="ru-RU" sz="1800" dirty="0" smtClean="0"/>
              <a:t>среди детей, относится информация:</a:t>
            </a:r>
            <a:r>
              <a:rPr lang="ru-RU" dirty="0" smtClean="0"/>
              <a:t/>
            </a:r>
            <a:br>
              <a:rPr lang="ru-RU" dirty="0" smtClean="0"/>
            </a:br>
            <a:endParaRPr lang="ru-RU" dirty="0"/>
          </a:p>
        </p:txBody>
      </p:sp>
      <p:sp>
        <p:nvSpPr>
          <p:cNvPr id="3" name="Содержимое 2"/>
          <p:cNvSpPr>
            <a:spLocks noGrp="1"/>
          </p:cNvSpPr>
          <p:nvPr>
            <p:ph idx="1"/>
          </p:nvPr>
        </p:nvSpPr>
        <p:spPr>
          <a:xfrm>
            <a:off x="801688" y="1126836"/>
            <a:ext cx="8229600" cy="4999327"/>
          </a:xfrm>
        </p:spPr>
        <p:txBody>
          <a:bodyPr/>
          <a:lstStyle/>
          <a:p>
            <a:r>
              <a:rPr lang="ru-RU" sz="1800" dirty="0" smtClean="0"/>
              <a:t>1) побуждающая детей к совершению действий, представляющих угрозу их жизни и (или) здоровью, в том числе к причинению вреда своему здоровью, самоубийству;</a:t>
            </a:r>
          </a:p>
          <a:p>
            <a:r>
              <a:rPr lang="ru-RU" sz="1800" dirty="0" smtClean="0"/>
              <a:t>2) способная вызвать у детей желание употребить наркотические средства, психотропные и (или) одурманивающие вещества, табачные изделия, алкогольную и спиртосодержащую продукцию, пиво и напитки, изготавливаемые на его основе, принять участие в азартных играх, заниматься проституцией, бродяжничеством или попрошайничеством;</a:t>
            </a:r>
          </a:p>
          <a:p>
            <a:r>
              <a:rPr lang="ru-RU" sz="1800" dirty="0" smtClean="0"/>
              <a:t>3) обосновывающая или оправдывающая допустимость насилия и (или) жестокости либо побуждающая осуществлять насильственные действия по отношению к людям или животным, за исключением случаев, предусмотренных настоящим Федеральным законом;</a:t>
            </a:r>
          </a:p>
          <a:p>
            <a:r>
              <a:rPr lang="ru-RU" sz="1800" dirty="0" smtClean="0"/>
              <a:t>4) отрицающая семейные ценности и формирующая неуважение к родителям и (или) другим членам семьи;</a:t>
            </a:r>
          </a:p>
          <a:p>
            <a:r>
              <a:rPr lang="ru-RU" sz="1800" dirty="0" smtClean="0"/>
              <a:t>5) оправдывающая противоправное поведение;</a:t>
            </a:r>
          </a:p>
          <a:p>
            <a:r>
              <a:rPr lang="ru-RU" sz="1800" dirty="0" smtClean="0"/>
              <a:t>6) содержащая нецензурную брань;</a:t>
            </a:r>
          </a:p>
          <a:p>
            <a:r>
              <a:rPr lang="ru-RU" sz="1800" dirty="0" smtClean="0"/>
              <a:t>7) содержащая информацию порнографического характера.</a:t>
            </a:r>
          </a:p>
          <a:p>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Font typeface="Arial" pitchFamily="34" charset="0"/>
              <a:buChar char="•"/>
            </a:pPr>
            <a:r>
              <a:rPr lang="ru-RU" dirty="0" smtClean="0"/>
              <a:t>документ запрещает показ опасных для психики ребенка программ с 4 до 23 часов по местному времени.</a:t>
            </a:r>
            <a:endParaRPr lang="ru-RU" dirty="0"/>
          </a:p>
        </p:txBody>
      </p:sp>
      <p:pic>
        <p:nvPicPr>
          <p:cNvPr id="4" name="Picture 2" descr="защита детей"/>
          <p:cNvPicPr>
            <a:picLocks noChangeAspect="1" noChangeArrowheads="1"/>
          </p:cNvPicPr>
          <p:nvPr/>
        </p:nvPicPr>
        <p:blipFill>
          <a:blip r:embed="rId2" cstate="print"/>
          <a:srcRect/>
          <a:stretch>
            <a:fillRect/>
          </a:stretch>
        </p:blipFill>
        <p:spPr bwMode="auto">
          <a:xfrm>
            <a:off x="4682838" y="3666836"/>
            <a:ext cx="4187246" cy="2981760"/>
          </a:xfrm>
          <a:prstGeom prst="rect">
            <a:avLst/>
          </a:prstGeom>
          <a:noFill/>
        </p:spPr>
      </p:pic>
      <p:sp>
        <p:nvSpPr>
          <p:cNvPr id="5" name="Прямоугольник 4"/>
          <p:cNvSpPr/>
          <p:nvPr/>
        </p:nvSpPr>
        <p:spPr>
          <a:xfrm>
            <a:off x="849745" y="3195779"/>
            <a:ext cx="6008255" cy="1815882"/>
          </a:xfrm>
          <a:prstGeom prst="rect">
            <a:avLst/>
          </a:prstGeom>
        </p:spPr>
        <p:txBody>
          <a:bodyPr wrap="square">
            <a:spAutoFit/>
          </a:bodyPr>
          <a:lstStyle/>
          <a:p>
            <a:r>
              <a:rPr lang="ru-RU" sz="2800" dirty="0" smtClean="0">
                <a:latin typeface="+mj-lt"/>
              </a:rPr>
              <a:t>В английском телевидении все нежелательные для детей передачи показывают только на платных каналах.</a:t>
            </a:r>
            <a:endParaRPr lang="ru-RU" sz="28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solidFill>
                  <a:schemeClr val="tx1"/>
                </a:solidFill>
                <a:latin typeface="+mn-lt"/>
                <a:ea typeface="+mn-ea"/>
                <a:cs typeface="+mn-cs"/>
              </a:rPr>
              <a:t>Этот закон внёс в другие федеральные законы ряд положений, предполагающих фильтрацию интернет-сайтов по системе чёрного списка и блокировку запрещённых Интернет-ресурсов. </a:t>
            </a:r>
          </a:p>
          <a:p>
            <a:endParaRPr lang="ru-RU" dirty="0"/>
          </a:p>
        </p:txBody>
      </p:sp>
      <p:pic>
        <p:nvPicPr>
          <p:cNvPr id="4" name="Picture 2" descr="Защита детей от информации, причиняющей вред их здоровью"/>
          <p:cNvPicPr>
            <a:picLocks noChangeAspect="1" noChangeArrowheads="1"/>
          </p:cNvPicPr>
          <p:nvPr/>
        </p:nvPicPr>
        <p:blipFill>
          <a:blip r:embed="rId2" cstate="print"/>
          <a:srcRect/>
          <a:stretch>
            <a:fillRect/>
          </a:stretch>
        </p:blipFill>
        <p:spPr bwMode="auto">
          <a:xfrm>
            <a:off x="6031346" y="4100945"/>
            <a:ext cx="2969780" cy="275705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01688" y="175492"/>
            <a:ext cx="8229600" cy="10714182"/>
          </a:xfrm>
        </p:spPr>
        <p:txBody>
          <a:bodyPr/>
          <a:lstStyle/>
          <a:p>
            <a:r>
              <a:rPr lang="ru-RU" sz="2800" dirty="0">
                <a:solidFill>
                  <a:schemeClr val="tx1"/>
                </a:solidFill>
                <a:latin typeface="+mn-lt"/>
                <a:ea typeface="+mn-ea"/>
                <a:cs typeface="+mn-cs"/>
              </a:rPr>
              <a:t>Информация о том, для какой возрастной категории рекомендован фильм, спектакль или другой продукт, должна быть размещена на афишах, рекламных объявлениях, входных билетах. Перед демонстрацией зрелищного продукта, разрешенного для ограниченной возрастной категории, должно производиться звуковое оповещение о недопустимости присутствия детей определенной возрастной категории. Информация о том, кому не рекомендован просмотр того или иного фильма, указывается в прокатном удостоверении - разрешительном документе на прокат </a:t>
            </a:r>
            <a:r>
              <a:rPr lang="ru-RU" sz="2800" dirty="0" smtClean="0">
                <a:solidFill>
                  <a:schemeClr val="tx1"/>
                </a:solidFill>
                <a:latin typeface="+mn-lt"/>
                <a:ea typeface="+mn-ea"/>
                <a:cs typeface="+mn-cs"/>
              </a:rPr>
              <a:t>фильма</a:t>
            </a:r>
            <a:endParaRPr lang="ru-RU" sz="2800" dirty="0">
              <a:solidFill>
                <a:schemeClr val="tx1"/>
              </a:solidFill>
              <a:latin typeface="+mn-lt"/>
              <a:ea typeface="+mn-ea"/>
              <a:cs typeface="+mn-cs"/>
            </a:endParaRPr>
          </a:p>
          <a:p>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solidFill>
                  <a:schemeClr val="tx1"/>
                </a:solidFill>
                <a:latin typeface="+mn-lt"/>
                <a:ea typeface="+mn-ea"/>
                <a:cs typeface="+mn-cs"/>
              </a:rPr>
              <a:t>1 ноября 2012 года доступ к реестру запрещённых сайтов можно получить по адресу </a:t>
            </a:r>
            <a:r>
              <a:rPr lang="ru-RU" dirty="0" err="1">
                <a:solidFill>
                  <a:schemeClr val="tx1"/>
                </a:solidFill>
                <a:latin typeface="+mn-lt"/>
                <a:ea typeface="+mn-ea"/>
                <a:cs typeface="+mn-cs"/>
              </a:rPr>
              <a:t>zapret-info.gov.ru</a:t>
            </a:r>
            <a:r>
              <a:rPr lang="ru-RU" dirty="0">
                <a:solidFill>
                  <a:schemeClr val="tx1"/>
                </a:solidFill>
                <a:latin typeface="+mn-lt"/>
                <a:ea typeface="+mn-ea"/>
                <a:cs typeface="+mn-cs"/>
              </a:rPr>
              <a:t>.</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карта России">
  <a:themeElements>
    <a:clrScheme name="Тема Office 1">
      <a:dk1>
        <a:srgbClr val="000000"/>
      </a:dk1>
      <a:lt1>
        <a:srgbClr val="D6DBEF"/>
      </a:lt1>
      <a:dk2>
        <a:srgbClr val="000000"/>
      </a:dk2>
      <a:lt2>
        <a:srgbClr val="B2B2B2"/>
      </a:lt2>
      <a:accent1>
        <a:srgbClr val="EFEBF7"/>
      </a:accent1>
      <a:accent2>
        <a:srgbClr val="B2BBE4"/>
      </a:accent2>
      <a:accent3>
        <a:srgbClr val="E8EAF6"/>
      </a:accent3>
      <a:accent4>
        <a:srgbClr val="000000"/>
      </a:accent4>
      <a:accent5>
        <a:srgbClr val="F6F3FA"/>
      </a:accent5>
      <a:accent6>
        <a:srgbClr val="A1A9CF"/>
      </a:accent6>
      <a:hlink>
        <a:srgbClr val="6379CE"/>
      </a:hlink>
      <a:folHlink>
        <a:srgbClr val="31459C"/>
      </a:folHlink>
    </a:clrScheme>
    <a:fontScheme name="Тема Office">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D6DBEF"/>
        </a:lt1>
        <a:dk2>
          <a:srgbClr val="000000"/>
        </a:dk2>
        <a:lt2>
          <a:srgbClr val="B2B2B2"/>
        </a:lt2>
        <a:accent1>
          <a:srgbClr val="EFEBF7"/>
        </a:accent1>
        <a:accent2>
          <a:srgbClr val="B2BBE4"/>
        </a:accent2>
        <a:accent3>
          <a:srgbClr val="E8EAF6"/>
        </a:accent3>
        <a:accent4>
          <a:srgbClr val="000000"/>
        </a:accent4>
        <a:accent5>
          <a:srgbClr val="F6F3FA"/>
        </a:accent5>
        <a:accent6>
          <a:srgbClr val="A1A9CF"/>
        </a:accent6>
        <a:hlink>
          <a:srgbClr val="6379CE"/>
        </a:hlink>
        <a:folHlink>
          <a:srgbClr val="31459C"/>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D6DBEF"/>
        </a:lt1>
        <a:dk2>
          <a:srgbClr val="000000"/>
        </a:dk2>
        <a:lt2>
          <a:srgbClr val="B2B2B2"/>
        </a:lt2>
        <a:accent1>
          <a:srgbClr val="A0ABDA"/>
        </a:accent1>
        <a:accent2>
          <a:srgbClr val="7CB0CC"/>
        </a:accent2>
        <a:accent3>
          <a:srgbClr val="E8EAF6"/>
        </a:accent3>
        <a:accent4>
          <a:srgbClr val="000000"/>
        </a:accent4>
        <a:accent5>
          <a:srgbClr val="CDD2EA"/>
        </a:accent5>
        <a:accent6>
          <a:srgbClr val="709FB9"/>
        </a:accent6>
        <a:hlink>
          <a:srgbClr val="586BBE"/>
        </a:hlink>
        <a:folHlink>
          <a:srgbClr val="846BC5"/>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D6DBEF"/>
        </a:lt1>
        <a:dk2>
          <a:srgbClr val="000000"/>
        </a:dk2>
        <a:lt2>
          <a:srgbClr val="B2B2B2"/>
        </a:lt2>
        <a:accent1>
          <a:srgbClr val="D3D38E"/>
        </a:accent1>
        <a:accent2>
          <a:srgbClr val="DBAF8F"/>
        </a:accent2>
        <a:accent3>
          <a:srgbClr val="E8EAF6"/>
        </a:accent3>
        <a:accent4>
          <a:srgbClr val="000000"/>
        </a:accent4>
        <a:accent5>
          <a:srgbClr val="E6E6C6"/>
        </a:accent5>
        <a:accent6>
          <a:srgbClr val="C69E81"/>
        </a:accent6>
        <a:hlink>
          <a:srgbClr val="7C8BCC"/>
        </a:hlink>
        <a:folHlink>
          <a:srgbClr val="929239"/>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6DBEF"/>
        </a:lt1>
        <a:dk2>
          <a:srgbClr val="000000"/>
        </a:dk2>
        <a:lt2>
          <a:srgbClr val="B2B2B2"/>
        </a:lt2>
        <a:accent1>
          <a:srgbClr val="C5C56A"/>
        </a:accent1>
        <a:accent2>
          <a:srgbClr val="7C8BCC"/>
        </a:accent2>
        <a:accent3>
          <a:srgbClr val="E8EAF6"/>
        </a:accent3>
        <a:accent4>
          <a:srgbClr val="000000"/>
        </a:accent4>
        <a:accent5>
          <a:srgbClr val="DFDFB9"/>
        </a:accent5>
        <a:accent6>
          <a:srgbClr val="707DB9"/>
        </a:accent6>
        <a:hlink>
          <a:srgbClr val="B68F47"/>
        </a:hlink>
        <a:folHlink>
          <a:srgbClr val="B6478F"/>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B2B2B2"/>
        </a:lt2>
        <a:accent1>
          <a:srgbClr val="EFEBF7"/>
        </a:accent1>
        <a:accent2>
          <a:srgbClr val="B2BBE4"/>
        </a:accent2>
        <a:accent3>
          <a:srgbClr val="FFFFFF"/>
        </a:accent3>
        <a:accent4>
          <a:srgbClr val="000000"/>
        </a:accent4>
        <a:accent5>
          <a:srgbClr val="F6F3FA"/>
        </a:accent5>
        <a:accent6>
          <a:srgbClr val="A1A9CF"/>
        </a:accent6>
        <a:hlink>
          <a:srgbClr val="6379CE"/>
        </a:hlink>
        <a:folHlink>
          <a:srgbClr val="31459C"/>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B2B2B2"/>
        </a:lt2>
        <a:accent1>
          <a:srgbClr val="A0ABDA"/>
        </a:accent1>
        <a:accent2>
          <a:srgbClr val="7CB0CC"/>
        </a:accent2>
        <a:accent3>
          <a:srgbClr val="FFFFFF"/>
        </a:accent3>
        <a:accent4>
          <a:srgbClr val="000000"/>
        </a:accent4>
        <a:accent5>
          <a:srgbClr val="CDD2EA"/>
        </a:accent5>
        <a:accent6>
          <a:srgbClr val="709FB9"/>
        </a:accent6>
        <a:hlink>
          <a:srgbClr val="586BBE"/>
        </a:hlink>
        <a:folHlink>
          <a:srgbClr val="846BC5"/>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B2B2B2"/>
        </a:lt2>
        <a:accent1>
          <a:srgbClr val="D3D38E"/>
        </a:accent1>
        <a:accent2>
          <a:srgbClr val="DBAF8F"/>
        </a:accent2>
        <a:accent3>
          <a:srgbClr val="FFFFFF"/>
        </a:accent3>
        <a:accent4>
          <a:srgbClr val="000000"/>
        </a:accent4>
        <a:accent5>
          <a:srgbClr val="E6E6C6"/>
        </a:accent5>
        <a:accent6>
          <a:srgbClr val="C69E81"/>
        </a:accent6>
        <a:hlink>
          <a:srgbClr val="7C8BCC"/>
        </a:hlink>
        <a:folHlink>
          <a:srgbClr val="929239"/>
        </a:folHlink>
      </a:clrScheme>
      <a:clrMap bg1="lt1" tx1="dk1" bg2="lt2" tx2="dk2" accent1="accent1" accent2="accent2" accent3="accent3" accent4="accent4" accent5="accent5" accent6="accent6" hlink="hlink" folHlink="folHlink"/>
    </a:extraClrScheme>
    <a:extraClrScheme>
      <a:clrScheme name="Тема Office 8">
        <a:dk1>
          <a:srgbClr val="000000"/>
        </a:dk1>
        <a:lt1>
          <a:srgbClr val="FFFFFF"/>
        </a:lt1>
        <a:dk2>
          <a:srgbClr val="000000"/>
        </a:dk2>
        <a:lt2>
          <a:srgbClr val="B2B2B2"/>
        </a:lt2>
        <a:accent1>
          <a:srgbClr val="C5C56A"/>
        </a:accent1>
        <a:accent2>
          <a:srgbClr val="7C8BCC"/>
        </a:accent2>
        <a:accent3>
          <a:srgbClr val="FFFFFF"/>
        </a:accent3>
        <a:accent4>
          <a:srgbClr val="000000"/>
        </a:accent4>
        <a:accent5>
          <a:srgbClr val="DFDFB9"/>
        </a:accent5>
        <a:accent6>
          <a:srgbClr val="707DB9"/>
        </a:accent6>
        <a:hlink>
          <a:srgbClr val="B68F47"/>
        </a:hlink>
        <a:folHlink>
          <a:srgbClr val="B647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карта России</Template>
  <TotalTime>587</TotalTime>
  <Words>560</Words>
  <Application>Microsoft Office PowerPoint</Application>
  <PresentationFormat>Экран (4:3)</PresentationFormat>
  <Paragraphs>36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карта России</vt:lpstr>
      <vt:lpstr>«Информация, причиняющая вред здоровью»</vt:lpstr>
      <vt:lpstr>C 1 сентября 2012 года в России вступил в силу федеральный закон № 436-ФЗ «О защите детей от информации, причиняющей вред их здоровью и развитию».</vt:lpstr>
      <vt:lpstr>Слайд 3</vt:lpstr>
      <vt:lpstr>Слайд 4</vt:lpstr>
      <vt:lpstr>К информации, запрещенной для распространения  среди детей, относится информация: </vt:lpstr>
      <vt:lpstr>Слайд 6</vt:lpstr>
      <vt:lpstr>Слайд 7</vt:lpstr>
      <vt:lpstr>Слайд 8</vt:lpstr>
      <vt:lpstr>Слайд 9</vt:lpstr>
      <vt:lpstr>Слайд 10</vt:lpstr>
      <vt:lpstr>Что вы должны знать?</vt:lpstr>
      <vt:lpstr>Слайд 12</vt:lpstr>
      <vt:lpstr>Слайд 13</vt:lpstr>
      <vt:lpstr>Слайд 14</vt:lpstr>
      <vt:lpstr>Слайд 15</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причиняющая вред здоровью.»</dc:title>
  <dc:creator>Александр</dc:creator>
  <cp:lastModifiedBy>1</cp:lastModifiedBy>
  <cp:revision>63</cp:revision>
  <dcterms:created xsi:type="dcterms:W3CDTF">2013-11-05T14:50:19Z</dcterms:created>
  <dcterms:modified xsi:type="dcterms:W3CDTF">2021-03-02T14:36:48Z</dcterms:modified>
</cp:coreProperties>
</file>